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Lobster"/>
      <p:regular r:id="rId15"/>
    </p:embeddedFont>
    <p:embeddedFont>
      <p:font typeface="Average"/>
      <p:regular r:id="rId16"/>
    </p:embeddedFont>
    <p:embeddedFont>
      <p:font typeface="Oswald"/>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font" Target="fonts/Lobster-regular.fntdata"/><Relationship Id="rId14" Type="http://schemas.openxmlformats.org/officeDocument/2006/relationships/slide" Target="slides/slide9.xml"/><Relationship Id="rId17" Type="http://schemas.openxmlformats.org/officeDocument/2006/relationships/font" Target="fonts/Oswald-regular.fntdata"/><Relationship Id="rId16" Type="http://schemas.openxmlformats.org/officeDocument/2006/relationships/font" Target="fonts/Average-regular.fntdata"/><Relationship Id="rId5" Type="http://schemas.openxmlformats.org/officeDocument/2006/relationships/slide" Target="slides/slide.xml"/><Relationship Id="rId6" Type="http://schemas.openxmlformats.org/officeDocument/2006/relationships/slide" Target="slides/slide1.xml"/><Relationship Id="rId18" Type="http://schemas.openxmlformats.org/officeDocument/2006/relationships/font" Target="fonts/Oswald-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image" Target="../media/image02.jpg"/><Relationship Id="rId5"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099"/>
          </a:xfrm>
          <a:prstGeom prst="rect">
            <a:avLst/>
          </a:prstGeom>
        </p:spPr>
        <p:txBody>
          <a:bodyPr anchorCtr="0" anchor="b" bIns="91425" lIns="91425" rIns="91425" tIns="91425">
            <a:noAutofit/>
          </a:bodyPr>
          <a:lstStyle/>
          <a:p>
            <a:pPr lvl="0" algn="l">
              <a:spcBef>
                <a:spcPts val="0"/>
              </a:spcBef>
              <a:buNone/>
            </a:pPr>
            <a:r>
              <a:rPr lang="en"/>
              <a:t>Angela’s Ashes Book Talk</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a:t>By Catie Scott</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General Information</a:t>
            </a:r>
          </a:p>
        </p:txBody>
      </p:sp>
      <p:sp>
        <p:nvSpPr>
          <p:cNvPr id="66" name="Shape 66"/>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t>Title: </a:t>
            </a:r>
            <a:r>
              <a:rPr i="1" lang="en" u="sng"/>
              <a:t>Angela’s Ashes</a:t>
            </a:r>
          </a:p>
          <a:p>
            <a:pPr lvl="0" rtl="0">
              <a:spcBef>
                <a:spcPts val="0"/>
              </a:spcBef>
              <a:buNone/>
            </a:pPr>
            <a:r>
              <a:rPr lang="en"/>
              <a:t>Author: Frank McCourt</a:t>
            </a:r>
          </a:p>
          <a:p>
            <a:pPr lvl="0" rtl="0">
              <a:spcBef>
                <a:spcPts val="0"/>
              </a:spcBef>
              <a:buNone/>
            </a:pPr>
            <a:r>
              <a:rPr lang="en"/>
              <a:t>Genre: Memoir/Autobiography</a:t>
            </a:r>
          </a:p>
          <a:p>
            <a:pPr lvl="0" rtl="0">
              <a:spcBef>
                <a:spcPts val="0"/>
              </a:spcBef>
              <a:buNone/>
            </a:pPr>
            <a:r>
              <a:rPr lang="en"/>
              <a:t>Copyright Date: 1996</a:t>
            </a:r>
          </a:p>
          <a:p>
            <a:pPr lvl="0" rtl="0">
              <a:spcBef>
                <a:spcPts val="0"/>
              </a:spcBef>
              <a:buNone/>
            </a:pPr>
            <a:r>
              <a:t/>
            </a:r>
            <a:endParaRPr/>
          </a:p>
          <a:p>
            <a:pPr lvl="0">
              <a:spcBef>
                <a:spcPts val="0"/>
              </a:spcBef>
              <a:buNone/>
            </a:pPr>
            <a:r>
              <a:t/>
            </a:r>
            <a:endParaRPr/>
          </a:p>
        </p:txBody>
      </p:sp>
      <p:pic>
        <p:nvPicPr>
          <p:cNvPr id="67" name="Shape 67"/>
          <p:cNvPicPr preferRelativeResize="0"/>
          <p:nvPr/>
        </p:nvPicPr>
        <p:blipFill>
          <a:blip r:embed="rId3">
            <a:alphaModFix/>
          </a:blip>
          <a:stretch>
            <a:fillRect/>
          </a:stretch>
        </p:blipFill>
        <p:spPr>
          <a:xfrm>
            <a:off x="4063475" y="627550"/>
            <a:ext cx="1924049" cy="1924049"/>
          </a:xfrm>
          <a:prstGeom prst="rect">
            <a:avLst/>
          </a:prstGeom>
          <a:noFill/>
          <a:ln>
            <a:noFill/>
          </a:ln>
        </p:spPr>
      </p:pic>
      <p:pic>
        <p:nvPicPr>
          <p:cNvPr id="68" name="Shape 68"/>
          <p:cNvPicPr preferRelativeResize="0"/>
          <p:nvPr/>
        </p:nvPicPr>
        <p:blipFill>
          <a:blip r:embed="rId4">
            <a:alphaModFix/>
          </a:blip>
          <a:stretch>
            <a:fillRect/>
          </a:stretch>
        </p:blipFill>
        <p:spPr>
          <a:xfrm>
            <a:off x="5987525" y="380850"/>
            <a:ext cx="1785799" cy="1785799"/>
          </a:xfrm>
          <a:prstGeom prst="rect">
            <a:avLst/>
          </a:prstGeom>
          <a:noFill/>
          <a:ln>
            <a:noFill/>
          </a:ln>
        </p:spPr>
      </p:pic>
      <p:pic>
        <p:nvPicPr>
          <p:cNvPr id="69" name="Shape 69"/>
          <p:cNvPicPr preferRelativeResize="0"/>
          <p:nvPr/>
        </p:nvPicPr>
        <p:blipFill>
          <a:blip r:embed="rId5">
            <a:alphaModFix/>
          </a:blip>
          <a:stretch>
            <a:fillRect/>
          </a:stretch>
        </p:blipFill>
        <p:spPr>
          <a:xfrm>
            <a:off x="5987525" y="2166650"/>
            <a:ext cx="2199733" cy="271944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Summary	</a:t>
            </a:r>
          </a:p>
        </p:txBody>
      </p:sp>
      <p:sp>
        <p:nvSpPr>
          <p:cNvPr id="75" name="Shape 75"/>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I haven’t finished it</a:t>
            </a:r>
          </a:p>
          <a:p>
            <a:pPr indent="-228600" lvl="0" marL="457200" rtl="0">
              <a:spcBef>
                <a:spcPts val="0"/>
              </a:spcBef>
            </a:pPr>
            <a:r>
              <a:rPr lang="en"/>
              <a:t>Frank McCourt and immediate family</a:t>
            </a:r>
          </a:p>
          <a:p>
            <a:pPr indent="-228600" lvl="0" marL="457200" rtl="0">
              <a:spcBef>
                <a:spcPts val="0"/>
              </a:spcBef>
            </a:pPr>
            <a:r>
              <a:rPr lang="en"/>
              <a:t>Their troubles (poverty, lack of money, drinking)</a:t>
            </a:r>
          </a:p>
          <a:p>
            <a:pPr indent="-228600" lvl="0" marL="457200" rtl="0">
              <a:spcBef>
                <a:spcPts val="0"/>
              </a:spcBef>
            </a:pPr>
            <a:r>
              <a:rPr lang="en"/>
              <a:t>Neighbors and non-immediate family</a:t>
            </a:r>
          </a:p>
          <a:p>
            <a:pPr indent="-228600" lvl="0" marL="457200" rtl="0">
              <a:spcBef>
                <a:spcPts val="0"/>
              </a:spcBef>
            </a:pPr>
            <a:r>
              <a:rPr lang="en"/>
              <a:t>McCourts start off New York, New York; they travel to Limerick, Ireland</a:t>
            </a:r>
          </a:p>
          <a:p>
            <a:pPr indent="-228600" lvl="0" marL="457200">
              <a:spcBef>
                <a:spcPts val="0"/>
              </a:spcBef>
            </a:pPr>
            <a:r>
              <a:rPr i="1" lang="en"/>
              <a:t>Auto</a:t>
            </a:r>
            <a:r>
              <a:rPr lang="en"/>
              <a:t>biography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Read This Because</a:t>
            </a:r>
          </a:p>
        </p:txBody>
      </p:sp>
      <p:sp>
        <p:nvSpPr>
          <p:cNvPr id="81" name="Shape 81"/>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It may seem boring, but is actually quite enticing</a:t>
            </a:r>
          </a:p>
          <a:p>
            <a:pPr indent="-228600" lvl="0" marL="457200" rtl="0">
              <a:spcBef>
                <a:spcPts val="0"/>
              </a:spcBef>
            </a:pPr>
            <a:r>
              <a:rPr lang="en"/>
              <a:t>Brings out sympathy, maybe empathy, and lots of emotions</a:t>
            </a:r>
          </a:p>
          <a:p>
            <a:pPr indent="-228600" lvl="0" marL="457200">
              <a:spcBef>
                <a:spcPts val="0"/>
              </a:spcBef>
            </a:pPr>
            <a:r>
              <a:rPr lang="en"/>
              <a:t>Lots of parts that are unbelievable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Specifics/Details</a:t>
            </a:r>
          </a:p>
        </p:txBody>
      </p:sp>
      <p:sp>
        <p:nvSpPr>
          <p:cNvPr id="87" name="Shape 87"/>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t>Frank’s family is in extreme poverty. </a:t>
            </a:r>
          </a:p>
          <a:p>
            <a:pPr lvl="0" rtl="0">
              <a:spcBef>
                <a:spcPts val="0"/>
              </a:spcBef>
              <a:buNone/>
            </a:pPr>
            <a:r>
              <a:rPr lang="en"/>
              <a:t>They live in the worst possible areas ever. </a:t>
            </a:r>
          </a:p>
          <a:p>
            <a:pPr lvl="0" rtl="0">
              <a:spcBef>
                <a:spcPts val="0"/>
              </a:spcBef>
              <a:buNone/>
            </a:pPr>
            <a:r>
              <a:rPr lang="en"/>
              <a:t>They are only friends with lots of poor people; the only people with some sort of wealth is the McNamara’s (Angela’s sisters) and Angela’s mom (sends them to Limerick). </a:t>
            </a:r>
          </a:p>
          <a:p>
            <a:pPr lvl="0" rtl="0">
              <a:spcBef>
                <a:spcPts val="0"/>
              </a:spcBef>
              <a:buNone/>
            </a:pPr>
            <a:r>
              <a:rPr lang="en"/>
              <a:t>This was set during the Great Depression.</a:t>
            </a:r>
          </a:p>
          <a:p>
            <a:pPr lvl="0">
              <a:spcBef>
                <a:spcPts val="0"/>
              </a:spcBef>
              <a:buNone/>
            </a:pPr>
            <a:r>
              <a:rPr lang="en"/>
              <a:t>Important settings are Brooklyn, New York; Leamy’s National School; Limerick, Ireland;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What I Like</a:t>
            </a:r>
          </a:p>
        </p:txBody>
      </p:sp>
      <p:sp>
        <p:nvSpPr>
          <p:cNvPr id="93" name="Shape 93"/>
          <p:cNvSpPr txBox="1"/>
          <p:nvPr>
            <p:ph idx="1" type="body"/>
          </p:nvPr>
        </p:nvSpPr>
        <p:spPr>
          <a:xfrm>
            <a:off x="311700" y="1857700"/>
            <a:ext cx="3148199" cy="3030300"/>
          </a:xfrm>
          <a:prstGeom prst="rect">
            <a:avLst/>
          </a:prstGeom>
        </p:spPr>
        <p:txBody>
          <a:bodyPr anchorCtr="0" anchor="t" bIns="91425" lIns="91425" rIns="91425" tIns="91425">
            <a:noAutofit/>
          </a:bodyPr>
          <a:lstStyle/>
          <a:p>
            <a:pPr lvl="0" rtl="0">
              <a:spcBef>
                <a:spcPts val="0"/>
              </a:spcBef>
              <a:buNone/>
            </a:pPr>
            <a:r>
              <a:rPr lang="en"/>
              <a:t>The grammar in </a:t>
            </a:r>
            <a:r>
              <a:rPr i="1" lang="en" u="sng"/>
              <a:t>Angela’s Ashes </a:t>
            </a:r>
            <a:r>
              <a:rPr lang="en"/>
              <a:t>seems purposefully incorrect at moments.</a:t>
            </a:r>
          </a:p>
          <a:p>
            <a:pPr indent="-228600" lvl="0" marL="457200" rtl="0">
              <a:spcBef>
                <a:spcPts val="0"/>
              </a:spcBef>
              <a:buChar char="●"/>
            </a:pPr>
            <a:r>
              <a:rPr lang="en"/>
              <a:t>Make it seem more real?</a:t>
            </a:r>
          </a:p>
          <a:p>
            <a:pPr indent="-228600" lvl="0" marL="457200" rtl="0">
              <a:spcBef>
                <a:spcPts val="0"/>
              </a:spcBef>
              <a:buChar char="●"/>
            </a:pPr>
            <a:r>
              <a:rPr lang="en"/>
              <a:t>Written by a child?</a:t>
            </a:r>
          </a:p>
          <a:p>
            <a:pPr indent="-228600" lvl="0" marL="457200">
              <a:spcBef>
                <a:spcPts val="0"/>
              </a:spcBef>
              <a:buChar char="●"/>
            </a:pPr>
            <a:r>
              <a:rPr lang="en"/>
              <a:t>In Frank’s situation?</a:t>
            </a:r>
          </a:p>
        </p:txBody>
      </p:sp>
      <p:sp>
        <p:nvSpPr>
          <p:cNvPr id="94" name="Shape 94"/>
          <p:cNvSpPr txBox="1"/>
          <p:nvPr/>
        </p:nvSpPr>
        <p:spPr>
          <a:xfrm>
            <a:off x="3843125" y="1068125"/>
            <a:ext cx="3494999" cy="650100"/>
          </a:xfrm>
          <a:prstGeom prst="rect">
            <a:avLst/>
          </a:prstGeom>
          <a:noFill/>
          <a:ln>
            <a:noFill/>
          </a:ln>
        </p:spPr>
        <p:txBody>
          <a:bodyPr anchorCtr="0" anchor="t" bIns="91425" lIns="91425" rIns="91425" tIns="91425">
            <a:noAutofit/>
          </a:bodyPr>
          <a:lstStyle/>
          <a:p>
            <a:pPr indent="0" lvl="0" marL="457200">
              <a:spcBef>
                <a:spcPts val="0"/>
              </a:spcBef>
              <a:buNone/>
            </a:pPr>
            <a:r>
              <a:rPr lang="en" sz="3000" u="sng">
                <a:solidFill>
                  <a:srgbClr val="25A815"/>
                </a:solidFill>
                <a:latin typeface="Lobster"/>
                <a:ea typeface="Lobster"/>
                <a:cs typeface="Lobster"/>
                <a:sym typeface="Lobster"/>
              </a:rPr>
              <a:t>No Sugarcoating</a:t>
            </a:r>
          </a:p>
        </p:txBody>
      </p:sp>
      <p:sp>
        <p:nvSpPr>
          <p:cNvPr id="95" name="Shape 95"/>
          <p:cNvSpPr txBox="1"/>
          <p:nvPr/>
        </p:nvSpPr>
        <p:spPr>
          <a:xfrm>
            <a:off x="311700" y="1106812"/>
            <a:ext cx="2461500" cy="661799"/>
          </a:xfrm>
          <a:prstGeom prst="rect">
            <a:avLst/>
          </a:prstGeom>
          <a:noFill/>
          <a:ln>
            <a:noFill/>
          </a:ln>
        </p:spPr>
        <p:txBody>
          <a:bodyPr anchorCtr="0" anchor="t" bIns="91425" lIns="91425" rIns="91425" tIns="91425">
            <a:noAutofit/>
          </a:bodyPr>
          <a:lstStyle/>
          <a:p>
            <a:pPr indent="0" lvl="0" marL="457200">
              <a:spcBef>
                <a:spcPts val="0"/>
              </a:spcBef>
              <a:buNone/>
            </a:pPr>
            <a:r>
              <a:rPr b="1" lang="en" sz="3000" u="sng">
                <a:solidFill>
                  <a:srgbClr val="25A815"/>
                </a:solidFill>
                <a:latin typeface="Lobster"/>
                <a:ea typeface="Lobster"/>
                <a:cs typeface="Lobster"/>
                <a:sym typeface="Lobster"/>
              </a:rPr>
              <a:t>Grammar</a:t>
            </a:r>
          </a:p>
        </p:txBody>
      </p:sp>
      <p:sp>
        <p:nvSpPr>
          <p:cNvPr id="96" name="Shape 96"/>
          <p:cNvSpPr txBox="1"/>
          <p:nvPr/>
        </p:nvSpPr>
        <p:spPr>
          <a:xfrm>
            <a:off x="3843125" y="1822925"/>
            <a:ext cx="3413699" cy="3030300"/>
          </a:xfrm>
          <a:prstGeom prst="rect">
            <a:avLst/>
          </a:prstGeom>
          <a:noFill/>
          <a:ln>
            <a:noFill/>
          </a:ln>
        </p:spPr>
        <p:txBody>
          <a:bodyPr anchorCtr="0" anchor="t" bIns="91425" lIns="91425" rIns="91425" tIns="91425">
            <a:noAutofit/>
          </a:bodyPr>
          <a:lstStyle/>
          <a:p>
            <a:pPr lvl="0" rtl="0">
              <a:spcBef>
                <a:spcPts val="0"/>
              </a:spcBef>
              <a:buNone/>
            </a:pPr>
            <a:r>
              <a:rPr lang="en" sz="1800">
                <a:solidFill>
                  <a:srgbClr val="CCCCCC"/>
                </a:solidFill>
                <a:latin typeface="Average"/>
                <a:ea typeface="Average"/>
                <a:cs typeface="Average"/>
                <a:sym typeface="Average"/>
              </a:rPr>
              <a:t>Frank’s life was difficult, so he doesn’t bother sugarcoating the worst parts of it. </a:t>
            </a:r>
          </a:p>
          <a:p>
            <a:pPr lvl="0" rtl="0">
              <a:spcBef>
                <a:spcPts val="0"/>
              </a:spcBef>
              <a:buNone/>
            </a:pPr>
            <a:r>
              <a:t/>
            </a:r>
            <a:endParaRPr sz="1800">
              <a:solidFill>
                <a:srgbClr val="CCCCCC"/>
              </a:solidFill>
              <a:latin typeface="Average"/>
              <a:ea typeface="Average"/>
              <a:cs typeface="Average"/>
              <a:sym typeface="Average"/>
            </a:endParaRPr>
          </a:p>
          <a:p>
            <a:pPr indent="-342900" lvl="0" marL="457200" rtl="0">
              <a:spcBef>
                <a:spcPts val="0"/>
              </a:spcBef>
              <a:buClr>
                <a:srgbClr val="CCCCCC"/>
              </a:buClr>
              <a:buSzPct val="100000"/>
              <a:buFont typeface="Average"/>
              <a:buChar char="●"/>
            </a:pPr>
            <a:r>
              <a:rPr lang="en" sz="1800">
                <a:solidFill>
                  <a:srgbClr val="CCCCCC"/>
                </a:solidFill>
                <a:latin typeface="Average"/>
                <a:ea typeface="Average"/>
                <a:cs typeface="Average"/>
                <a:sym typeface="Average"/>
              </a:rPr>
              <a:t>Deaths</a:t>
            </a:r>
          </a:p>
          <a:p>
            <a:pPr indent="-342900" lvl="0" marL="457200" rtl="0">
              <a:spcBef>
                <a:spcPts val="0"/>
              </a:spcBef>
              <a:buClr>
                <a:srgbClr val="CCCCCC"/>
              </a:buClr>
              <a:buSzPct val="100000"/>
              <a:buFont typeface="Average"/>
              <a:buChar char="●"/>
            </a:pPr>
            <a:r>
              <a:rPr lang="en" sz="1800">
                <a:solidFill>
                  <a:srgbClr val="CCCCCC"/>
                </a:solidFill>
                <a:latin typeface="Average"/>
                <a:ea typeface="Average"/>
                <a:cs typeface="Average"/>
                <a:sym typeface="Average"/>
              </a:rPr>
              <a:t>How he’s treated</a:t>
            </a:r>
          </a:p>
          <a:p>
            <a:pPr indent="-342900" lvl="0" marL="457200">
              <a:spcBef>
                <a:spcPts val="0"/>
              </a:spcBef>
              <a:buClr>
                <a:srgbClr val="CCCCCC"/>
              </a:buClr>
              <a:buSzPct val="100000"/>
              <a:buFont typeface="Average"/>
              <a:buChar char="●"/>
            </a:pPr>
            <a:r>
              <a:rPr lang="en" sz="1800">
                <a:solidFill>
                  <a:srgbClr val="CCCCCC"/>
                </a:solidFill>
                <a:latin typeface="Average"/>
                <a:ea typeface="Average"/>
                <a:cs typeface="Average"/>
                <a:sym typeface="Average"/>
              </a:rPr>
              <a:t>Embarrassing parts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Mentor Chunk #1</a:t>
            </a:r>
          </a:p>
        </p:txBody>
      </p:sp>
      <p:sp>
        <p:nvSpPr>
          <p:cNvPr id="102" name="Shape 102"/>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t>“My father and mother should’ve stayed in New York where they met and married, and where I was born. Instead, they returned to Ireland when I was four, my brother, Malachy, three, the twins, Oliver and Eugene, barely one, and my sister, Margaret, dead and gone.” (p. 1)</a:t>
            </a:r>
          </a:p>
          <a:p>
            <a:pPr indent="-228600" lvl="0" marL="457200" rtl="0">
              <a:spcBef>
                <a:spcPts val="0"/>
              </a:spcBef>
            </a:pPr>
            <a:r>
              <a:rPr lang="en"/>
              <a:t> Example of no sugarcoating</a:t>
            </a:r>
          </a:p>
          <a:p>
            <a:pPr indent="-228600" lvl="0" marL="457200" rtl="0">
              <a:spcBef>
                <a:spcPts val="0"/>
              </a:spcBef>
            </a:pPr>
            <a:r>
              <a:rPr lang="en"/>
              <a:t>Very straightforward</a:t>
            </a:r>
          </a:p>
          <a:p>
            <a:pPr indent="-228600" lvl="0" marL="457200" rtl="0">
              <a:spcBef>
                <a:spcPts val="0"/>
              </a:spcBef>
            </a:pPr>
            <a:r>
              <a:rPr lang="en"/>
              <a:t>Tells events </a:t>
            </a:r>
            <a:r>
              <a:rPr i="1" lang="en"/>
              <a:t>exactly </a:t>
            </a:r>
            <a:r>
              <a:rPr lang="en"/>
              <a:t>how they happened</a:t>
            </a:r>
          </a:p>
          <a:p>
            <a:pPr indent="-228600" lvl="0" marL="457200" rtl="0">
              <a:spcBef>
                <a:spcPts val="0"/>
              </a:spcBef>
            </a:pPr>
            <a:r>
              <a:rPr lang="en"/>
              <a:t>First page</a:t>
            </a:r>
          </a:p>
          <a:p>
            <a:pPr lvl="0" rtl="0">
              <a:spcBef>
                <a:spcPts val="0"/>
              </a:spcBef>
              <a:buNone/>
            </a:pPr>
            <a:r>
              <a:t/>
            </a:r>
            <a:endParaRPr/>
          </a:p>
          <a:p>
            <a:pPr lvl="0">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Mentor Chunk #2</a:t>
            </a:r>
          </a:p>
        </p:txBody>
      </p:sp>
      <p:sp>
        <p:nvSpPr>
          <p:cNvPr id="108" name="Shape 108"/>
          <p:cNvSpPr txBox="1"/>
          <p:nvPr>
            <p:ph idx="1" type="body"/>
          </p:nvPr>
        </p:nvSpPr>
        <p:spPr>
          <a:xfrm>
            <a:off x="311700" y="1140850"/>
            <a:ext cx="8520599" cy="3416400"/>
          </a:xfrm>
          <a:prstGeom prst="rect">
            <a:avLst/>
          </a:prstGeom>
        </p:spPr>
        <p:txBody>
          <a:bodyPr anchorCtr="0" anchor="t" bIns="91425" lIns="91425" rIns="91425" tIns="91425">
            <a:noAutofit/>
          </a:bodyPr>
          <a:lstStyle/>
          <a:p>
            <a:pPr lvl="0" rtl="0">
              <a:spcBef>
                <a:spcPts val="0"/>
              </a:spcBef>
              <a:buNone/>
            </a:pPr>
            <a:r>
              <a:rPr lang="en"/>
              <a:t>“There are seven masters in Leamy’s National School and they all have leather straps, canes, blackthorn sticks. They hit you with the sticks on the shoulders, the back, the legs, and especially, the hands. If they hit you on the hands it’s called a slap. They hit you if you’re late, if you have a leaky nib on your pen, if you laugh, if you talk, and if you don’t know things.” (p. 80)</a:t>
            </a:r>
          </a:p>
          <a:p>
            <a:pPr indent="-228600" lvl="0" marL="457200" rtl="0">
              <a:spcBef>
                <a:spcPts val="0"/>
              </a:spcBef>
              <a:buChar char="●"/>
            </a:pPr>
            <a:r>
              <a:rPr lang="en"/>
              <a:t>Another example of no sugarcoating</a:t>
            </a:r>
          </a:p>
          <a:p>
            <a:pPr indent="-228600" lvl="0" marL="457200" rtl="0">
              <a:spcBef>
                <a:spcPts val="0"/>
              </a:spcBef>
              <a:buChar char="●"/>
            </a:pPr>
            <a:r>
              <a:rPr lang="en"/>
              <a:t>Amazing difference between then and now</a:t>
            </a:r>
          </a:p>
          <a:p>
            <a:pPr indent="-228600" lvl="0" marL="457200" rtl="0">
              <a:spcBef>
                <a:spcPts val="0"/>
              </a:spcBef>
              <a:buChar char="●"/>
            </a:pPr>
            <a:r>
              <a:rPr lang="en"/>
              <a:t>One moment that should evoke emotion</a:t>
            </a:r>
          </a:p>
          <a:p>
            <a:pPr indent="-228600" lvl="0" marL="457200">
              <a:spcBef>
                <a:spcPts val="0"/>
              </a:spcBef>
              <a:buChar char="●"/>
            </a:pPr>
            <a:r>
              <a:rPr lang="en"/>
              <a:t>Very young children, too</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Mentor Chunk #3</a:t>
            </a:r>
          </a:p>
        </p:txBody>
      </p:sp>
      <p:sp>
        <p:nvSpPr>
          <p:cNvPr id="114" name="Shape 114"/>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sz="1600"/>
              <a:t>“Even if they slap you six times on each hand with the ash plant or the blackthorn with the knobs you must not cry. You’ll be a sissy. There are boys who might jeer at you and mock you on the street but even they have to be careful because the day will come when the master his and slaps them and they have to keep the tears behind their eyes or be disgraced forever. Some boys say it is better to cry because that pleases the masters. If you don’t cry the masters hate you because you’ve made them look weak before the class and they promise themselves the next time they have you up they’ll draw tears or blood or both.” (p. 81) </a:t>
            </a:r>
          </a:p>
          <a:p>
            <a:pPr indent="-330200" lvl="0" marL="457200" rtl="0">
              <a:spcBef>
                <a:spcPts val="0"/>
              </a:spcBef>
              <a:buSzPct val="100000"/>
            </a:pPr>
            <a:r>
              <a:rPr lang="en" sz="1600"/>
              <a:t>More remarkable differences</a:t>
            </a:r>
          </a:p>
          <a:p>
            <a:pPr indent="-330200" lvl="0" marL="457200" rtl="0">
              <a:spcBef>
                <a:spcPts val="0"/>
              </a:spcBef>
              <a:buSzPct val="100000"/>
            </a:pPr>
            <a:r>
              <a:rPr lang="en" sz="1600"/>
              <a:t>Example of no sugarcoating</a:t>
            </a:r>
          </a:p>
          <a:p>
            <a:pPr indent="-330200" lvl="0" marL="457200" rtl="0">
              <a:spcBef>
                <a:spcPts val="0"/>
              </a:spcBef>
              <a:buSzPct val="100000"/>
            </a:pPr>
            <a:r>
              <a:rPr lang="en" sz="1600"/>
              <a:t>Powerful</a:t>
            </a:r>
          </a:p>
          <a:p>
            <a:pPr lvl="0" rtl="0">
              <a:spcBef>
                <a:spcPts val="0"/>
              </a:spcBef>
              <a:buNone/>
            </a:pPr>
            <a:r>
              <a:t/>
            </a:r>
            <a:endParaRPr/>
          </a:p>
          <a:p>
            <a:pPr lvl="0" rtl="0">
              <a:spcBef>
                <a:spcPts val="0"/>
              </a:spcBef>
              <a:buNone/>
            </a:pPr>
            <a:r>
              <a:t/>
            </a:r>
            <a:endParaRPr sz="900"/>
          </a:p>
          <a:p>
            <a:pPr lvl="0">
              <a:spcBef>
                <a:spcPts val="0"/>
              </a:spcBef>
              <a:buNone/>
            </a:pPr>
            <a:r>
              <a:t/>
            </a:r>
            <a:endParaRPr sz="90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This book is . . .</a:t>
            </a:r>
          </a:p>
        </p:txBody>
      </p:sp>
      <p:sp>
        <p:nvSpPr>
          <p:cNvPr id="120" name="Shape 120"/>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buChar char="●"/>
            </a:pPr>
            <a:r>
              <a:rPr lang="en"/>
              <a:t>Not action packed, but enticing</a:t>
            </a:r>
          </a:p>
          <a:p>
            <a:pPr indent="-228600" lvl="0" marL="457200" rtl="0">
              <a:spcBef>
                <a:spcPts val="0"/>
              </a:spcBef>
              <a:buChar char="●"/>
            </a:pPr>
            <a:r>
              <a:rPr lang="en"/>
              <a:t>A whole mix of emotions</a:t>
            </a:r>
          </a:p>
          <a:p>
            <a:pPr indent="-228600" lvl="0" marL="457200" rtl="0">
              <a:spcBef>
                <a:spcPts val="0"/>
              </a:spcBef>
              <a:buChar char="●"/>
            </a:pPr>
            <a:r>
              <a:rPr lang="en"/>
              <a:t>A real story (!!!)</a:t>
            </a:r>
          </a:p>
          <a:p>
            <a:pPr indent="-228600" lvl="0" marL="457200">
              <a:spcBef>
                <a:spcPts val="0"/>
              </a:spcBef>
              <a:buChar char="●"/>
            </a:pPr>
            <a:r>
              <a:rPr lang="en"/>
              <a:t>Tragic</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